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9" r:id="rId10"/>
    <p:sldId id="275" r:id="rId11"/>
    <p:sldId id="270" r:id="rId12"/>
    <p:sldId id="271" r:id="rId13"/>
    <p:sldId id="273" r:id="rId14"/>
    <p:sldId id="274" r:id="rId15"/>
    <p:sldId id="272" r:id="rId16"/>
    <p:sldId id="279" r:id="rId17"/>
    <p:sldId id="280" r:id="rId18"/>
    <p:sldId id="263" r:id="rId19"/>
    <p:sldId id="264" r:id="rId20"/>
    <p:sldId id="277" r:id="rId21"/>
    <p:sldId id="282" r:id="rId22"/>
    <p:sldId id="281" r:id="rId23"/>
    <p:sldId id="284" r:id="rId24"/>
    <p:sldId id="285" r:id="rId25"/>
    <p:sldId id="283" r:id="rId26"/>
    <p:sldId id="287" r:id="rId27"/>
    <p:sldId id="288" r:id="rId28"/>
    <p:sldId id="286" r:id="rId29"/>
    <p:sldId id="289" r:id="rId30"/>
    <p:sldId id="29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5129"/>
  </p:normalViewPr>
  <p:slideViewPr>
    <p:cSldViewPr snapToGrid="0" snapToObjects="1">
      <p:cViewPr>
        <p:scale>
          <a:sx n="78" d="100"/>
          <a:sy n="78" d="100"/>
        </p:scale>
        <p:origin x="185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hdphoto2.wdp>
</file>

<file path=ppt/media/hdphoto3.wdp>
</file>

<file path=ppt/media/image1.tiff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8C27-4EA0-7247-87A3-872976A07B51}" type="datetimeFigureOut">
              <a:rPr lang="en-US" smtClean="0"/>
              <a:t>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F59C2-7033-4B4D-ACA3-71A130EDE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29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9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Thesis</a:t>
            </a:r>
            <a:r>
              <a:rPr lang="en-US" dirty="0" smtClean="0"/>
              <a:t>: perform you own analyses and interpret them</a:t>
            </a:r>
          </a:p>
          <a:p>
            <a:r>
              <a:rPr lang="en-US" b="1" dirty="0" smtClean="0"/>
              <a:t>Career</a:t>
            </a:r>
            <a:r>
              <a:rPr lang="en-US" dirty="0" smtClean="0"/>
              <a:t>: communicate with, work with, and understand statisticians</a:t>
            </a:r>
            <a:r>
              <a:rPr lang="en-US" baseline="0" dirty="0" smtClean="0"/>
              <a:t> and data scientists that you will be working with (they are everywhere</a:t>
            </a:r>
            <a:r>
              <a:rPr lang="mr-IN" baseline="0" dirty="0" smtClean="0"/>
              <a:t>…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2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AC963-4835-3D4E-A19F-6630AA11B78D}" type="datetime1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7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94B7-0E01-104B-BA4E-69A111872F72}" type="datetime1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DE74C-1DBD-2249-9E04-4C38F45A6A12}" type="datetime1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1F8E6-022C-0E40-B6B8-367BF4043793}" type="datetime1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8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5BFFF-0961-544E-A0B4-0C4EC83F3AA1}" type="datetime1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FF96-7DDB-0042-A4DF-34C29E374098}" type="datetime1">
              <a:rPr lang="en-US" smtClean="0"/>
              <a:t>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48F1-CA4D-1940-BF91-EEEAB3C77F2C}" type="datetime1">
              <a:rPr lang="en-US" smtClean="0"/>
              <a:t>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55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E021-8738-9E4D-8AF8-596092D0536B}" type="datetime1">
              <a:rPr lang="en-US" smtClean="0"/>
              <a:t>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83A1-B703-C343-8A0A-0C25EB776D8E}" type="datetime1">
              <a:rPr lang="en-US" smtClean="0"/>
              <a:t>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4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CBC88-99CE-474D-9184-1B6AF27803E7}" type="datetime1">
              <a:rPr lang="en-US" smtClean="0"/>
              <a:t>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201FA-97A8-F949-9181-A6377E645A37}" type="datetime1">
              <a:rPr lang="en-US" smtClean="0"/>
              <a:t>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2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ECBFF-EE15-A740-B2F8-18CB5FD0C4A0}" type="datetime1">
              <a:rPr lang="en-US" smtClean="0"/>
              <a:t>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9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C3DbrYx-SN4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quote.org/wiki/Sherlock_Holmes" TargetMode="External"/><Relationship Id="rId4" Type="http://schemas.openxmlformats.org/officeDocument/2006/relationships/hyperlink" Target="http://en.wikipedia.org/wiki/Daniel_Keys_Mora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deming.org/theman/overview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5" Type="http://schemas.openxmlformats.org/officeDocument/2006/relationships/image" Target="../media/image3.jpeg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561" y="1214437"/>
            <a:ext cx="11602995" cy="2387600"/>
          </a:xfrm>
        </p:spPr>
        <p:txBody>
          <a:bodyPr>
            <a:noAutofit/>
          </a:bodyPr>
          <a:lstStyle/>
          <a:p>
            <a:r>
              <a:rPr lang="en-US" sz="80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Applied Statistical Analysis</a:t>
            </a:r>
            <a:endParaRPr lang="en-US" sz="80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19382"/>
            <a:ext cx="9144000" cy="1383957"/>
          </a:xfrm>
        </p:spPr>
        <p:txBody>
          <a:bodyPr>
            <a:normAutofit/>
          </a:bodyPr>
          <a:lstStyle/>
          <a:p>
            <a:r>
              <a:rPr lang="en-US" sz="3600" b="1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EDUC </a:t>
            </a:r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6050</a:t>
            </a:r>
          </a:p>
          <a:p>
            <a:r>
              <a:rPr lang="en-US" sz="36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Week 1</a:t>
            </a:r>
            <a:endParaRPr lang="en-US" sz="36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40259" y="5857102"/>
            <a:ext cx="10515600" cy="640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Finding clarity using data</a:t>
            </a:r>
            <a:endParaRPr lang="en-US" sz="3200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20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0754" cy="68580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838200" y="1690688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Statistics Organizer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Frame 2"/>
          <p:cNvSpPr/>
          <p:nvPr/>
        </p:nvSpPr>
        <p:spPr>
          <a:xfrm>
            <a:off x="6326659" y="0"/>
            <a:ext cx="3039763" cy="365125"/>
          </a:xfrm>
          <a:prstGeom prst="fram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4765590" y="365125"/>
            <a:ext cx="1445740" cy="1599599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838200" y="2952811"/>
            <a:ext cx="5257800" cy="6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20% of Grade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3627763"/>
            <a:ext cx="5257800" cy="1435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You decide how it looks </a:t>
            </a:r>
          </a:p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-&gt; Can use on Exams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82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0754" cy="68580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838200" y="1887267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Research Portfolio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Frame 2"/>
          <p:cNvSpPr/>
          <p:nvPr/>
        </p:nvSpPr>
        <p:spPr>
          <a:xfrm>
            <a:off x="6293830" y="1761423"/>
            <a:ext cx="3206305" cy="385863"/>
          </a:xfrm>
          <a:prstGeom prst="fram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669875" y="2050820"/>
            <a:ext cx="525040" cy="192932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838200" y="3082821"/>
            <a:ext cx="5257800" cy="6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20% of Grade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3879190"/>
            <a:ext cx="5257800" cy="1435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10 journal articles in your area </a:t>
            </a:r>
            <a:r>
              <a:rPr lang="en-US" sz="2800" b="1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using quantitative research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6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0754" cy="68580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838200" y="1885197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Assignments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Frame 2"/>
          <p:cNvSpPr/>
          <p:nvPr/>
        </p:nvSpPr>
        <p:spPr>
          <a:xfrm>
            <a:off x="6268915" y="3015761"/>
            <a:ext cx="2822331" cy="389999"/>
          </a:xfrm>
          <a:prstGeom prst="fram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012871" y="2694214"/>
            <a:ext cx="1169589" cy="482860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838200" y="3082821"/>
            <a:ext cx="5257800" cy="6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3</a:t>
            </a:r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0% of Grade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3879190"/>
            <a:ext cx="5257800" cy="1435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6 applied assignments using </a:t>
            </a:r>
            <a:r>
              <a:rPr lang="en-US" sz="2800" b="1" dirty="0" err="1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Jamovi</a:t>
            </a: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(or SPSS)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00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586" y="218168"/>
            <a:ext cx="5006546" cy="1325563"/>
          </a:xfrm>
        </p:spPr>
        <p:txBody>
          <a:bodyPr/>
          <a:lstStyle/>
          <a:p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Jamovi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994" y="1543731"/>
            <a:ext cx="8501491" cy="516731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9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586" y="218168"/>
            <a:ext cx="5006546" cy="1325563"/>
          </a:xfrm>
        </p:spPr>
        <p:txBody>
          <a:bodyPr/>
          <a:lstStyle/>
          <a:p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Jamovi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994" y="1543731"/>
            <a:ext cx="8501491" cy="516731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971674" y="1971186"/>
            <a:ext cx="10608129" cy="4531932"/>
          </a:xfrm>
          <a:prstGeom prst="rect">
            <a:avLst/>
          </a:prstGeom>
          <a:solidFill>
            <a:schemeClr val="bg1">
              <a:alpha val="6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Free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Based on </a:t>
            </a:r>
            <a:r>
              <a:rPr lang="en-US" sz="36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Spreadsheets</a:t>
            </a: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(like Excel or Google Sheets)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Similar to SPSS </a:t>
            </a: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(simpler, fewer abilities)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Point-and-click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Data and analyses saved together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44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0754" cy="68580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838200" y="1885197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Examinations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Frame 2"/>
          <p:cNvSpPr/>
          <p:nvPr/>
        </p:nvSpPr>
        <p:spPr>
          <a:xfrm>
            <a:off x="6319045" y="4596842"/>
            <a:ext cx="2822331" cy="389999"/>
          </a:xfrm>
          <a:prstGeom prst="fram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979963" y="2799471"/>
            <a:ext cx="1244992" cy="1702191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838200" y="3201823"/>
            <a:ext cx="5257800" cy="6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3</a:t>
            </a:r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0% of Grade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4009702"/>
            <a:ext cx="5257800" cy="10353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2 open note exams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142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Schedule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746" y="0"/>
            <a:ext cx="4910667" cy="68580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838200" y="1288371"/>
            <a:ext cx="5006546" cy="4116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Tentative</a:t>
            </a:r>
          </a:p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Readings are due before class</a:t>
            </a:r>
          </a:p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Assignment by the end of the day</a:t>
            </a:r>
            <a:endParaRPr lang="en-US" sz="32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6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Schedule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746" y="0"/>
            <a:ext cx="4910667" cy="68580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838200" y="1288371"/>
            <a:ext cx="5006546" cy="4116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Tentative</a:t>
            </a:r>
          </a:p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Readings are due before class</a:t>
            </a:r>
          </a:p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Assignment by the end of the day</a:t>
            </a:r>
            <a:endParaRPr lang="en-US" sz="32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481943" y="2014992"/>
            <a:ext cx="7629562" cy="4116387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marR="0" lvl="0" indent="-4572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60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Please </a:t>
            </a:r>
            <a:r>
              <a:rPr lang="en-US" sz="60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read the</a:t>
            </a:r>
          </a:p>
          <a:p>
            <a:pPr marL="457200" marR="0" lvl="0" indent="-4572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60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syllabus in depth</a:t>
            </a:r>
            <a:endParaRPr lang="en-US" sz="60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2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184" y="1943100"/>
            <a:ext cx="11168743" cy="2425474"/>
          </a:xfrm>
        </p:spPr>
        <p:txBody>
          <a:bodyPr>
            <a:noAutofit/>
          </a:bodyPr>
          <a:lstStyle/>
          <a:p>
            <a:pPr algn="ctr"/>
            <a:r>
              <a:rPr lang="en-US" sz="96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Break Time</a:t>
            </a:r>
            <a:endParaRPr lang="en-US" sz="96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7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Tell us about yourself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519919"/>
            <a:ext cx="10515600" cy="18673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During the break, please go to:</a:t>
            </a:r>
          </a:p>
          <a:p>
            <a:endParaRPr lang="en-US" sz="1200" dirty="0" smtClean="0"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00000"/>
              </a:lnSpc>
              <a:spcAft>
                <a:spcPts val="100"/>
              </a:spcAft>
            </a:pP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2800" dirty="0" err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docs.google.com</a:t>
            </a: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/spreadsheets/d/1JaggNgUtkdzQ9T-FTNDsvf0D6DRM1psMJZvcKuYSaxI/</a:t>
            </a:r>
            <a:r>
              <a:rPr lang="en-US" sz="2800" dirty="0" err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edit?usp</a:t>
            </a: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=sharing</a:t>
            </a:r>
            <a:endParaRPr lang="en-US" sz="2800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88192" y="3411060"/>
            <a:ext cx="9615616" cy="329998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first_name</a:t>
            </a:r>
            <a:r>
              <a:rPr lang="en-US" sz="2800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: your first name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sz="28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egree: the degree you’re pursuing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g</a:t>
            </a:r>
            <a:r>
              <a:rPr lang="en-US" sz="28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row_up</a:t>
            </a:r>
            <a:r>
              <a:rPr lang="en-US" sz="28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 what you want to do when you grow up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h</a:t>
            </a: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obby: one of your hobbies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where_from</a:t>
            </a:r>
            <a:r>
              <a:rPr lang="en-US" sz="2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: where are you from?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where_end</a:t>
            </a:r>
            <a:r>
              <a:rPr lang="en-US" sz="28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: where do you want to end up living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would_rather</a:t>
            </a: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: fly or money?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05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805" y="172995"/>
            <a:ext cx="10997513" cy="3235281"/>
          </a:xfrm>
        </p:spPr>
        <p:txBody>
          <a:bodyPr>
            <a:noAutofit/>
          </a:bodyPr>
          <a:lstStyle/>
          <a:p>
            <a:pPr algn="ctr"/>
            <a:r>
              <a:rPr lang="en-US" sz="166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Welcome</a:t>
            </a:r>
            <a:endParaRPr lang="en-US" sz="166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53761" y="3408276"/>
            <a:ext cx="10515600" cy="2560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spcAft>
                <a:spcPts val="200"/>
              </a:spcAft>
              <a:buFont typeface="+mj-lt"/>
              <a:buAutoNum type="arabicPeriod"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What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is </a:t>
            </a:r>
            <a:r>
              <a:rPr lang="en-US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quantitative research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? </a:t>
            </a:r>
          </a:p>
          <a:p>
            <a:pPr marL="742950" indent="-742950">
              <a:spcAft>
                <a:spcPts val="200"/>
              </a:spcAft>
              <a:buFont typeface="+mj-lt"/>
              <a:buAutoNum type="arabicPeriod"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How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does </a:t>
            </a:r>
            <a:r>
              <a:rPr lang="en-US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inform our world? </a:t>
            </a:r>
          </a:p>
          <a:p>
            <a:pPr marL="742950" indent="-742950">
              <a:spcAft>
                <a:spcPts val="200"/>
              </a:spcAft>
              <a:buFont typeface="+mj-lt"/>
              <a:buAutoNum type="arabicPeriod"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How are </a:t>
            </a:r>
            <a:r>
              <a:rPr lang="en-US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data analyzed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?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5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Tell us about yourself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519919"/>
            <a:ext cx="10515600" cy="18673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During the break, please go to:</a:t>
            </a:r>
          </a:p>
          <a:p>
            <a:endParaRPr lang="en-US" sz="1200" dirty="0" smtClean="0"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00000"/>
              </a:lnSpc>
              <a:spcAft>
                <a:spcPts val="100"/>
              </a:spcAft>
            </a:pP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2800" dirty="0" err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docs.google.com</a:t>
            </a: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/spreadsheets/d/1JaggNgUtkdzQ9T-FTNDsvf0D6DRM1psMJZvcKuYSaxI/</a:t>
            </a:r>
            <a:r>
              <a:rPr lang="en-US" sz="2800" dirty="0" err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edit?usp</a:t>
            </a: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=sharing</a:t>
            </a:r>
            <a:endParaRPr lang="en-US" sz="2800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88192" y="3411060"/>
            <a:ext cx="9615616" cy="329998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first_name</a:t>
            </a:r>
            <a:r>
              <a:rPr lang="en-US" sz="2800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: your first name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sz="28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egree: the degree you’re pursuing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g</a:t>
            </a:r>
            <a:r>
              <a:rPr lang="en-US" sz="2800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row_up</a:t>
            </a:r>
            <a:r>
              <a:rPr lang="en-US" sz="28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: what you want to do when you grow up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h</a:t>
            </a: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obby: one of your hobbies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where_from</a:t>
            </a:r>
            <a:r>
              <a:rPr lang="en-US" sz="28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: where are you from?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where_end</a:t>
            </a:r>
            <a:r>
              <a:rPr lang="en-US" sz="28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: where do you want to end up living</a:t>
            </a:r>
          </a:p>
          <a:p>
            <a:pPr marL="457200" indent="-457200">
              <a:spcAft>
                <a:spcPts val="100"/>
              </a:spcAft>
              <a:buFont typeface="Arial" charset="0"/>
              <a:buChar char="•"/>
            </a:pPr>
            <a:r>
              <a:rPr lang="en-US" sz="2800" dirty="0" err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would_rather</a:t>
            </a:r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: fly or money?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2498271"/>
            <a:ext cx="10515600" cy="2385309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We will practice with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Jamovi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next week using this data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24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 and spreadsheets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2500552"/>
            <a:ext cx="10515600" cy="25449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Get used to working with </a:t>
            </a:r>
            <a:r>
              <a:rPr lang="en-US" sz="48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spreadsheets</a:t>
            </a:r>
          </a:p>
          <a:p>
            <a:endParaRPr lang="en-US" sz="1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Excel, Google Sheets, Numbers, etc.</a:t>
            </a:r>
            <a:endParaRPr lang="en-US" sz="3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17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Good data practices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428069"/>
            <a:ext cx="10515600" cy="51108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Save a </a:t>
            </a:r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master data file 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that does not change after you have cleaned up the file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Do NOT save </a:t>
            </a:r>
            <a:r>
              <a:rPr lang="en-US" sz="3600" b="1" dirty="0" err="1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subsetted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data files (e.g., removed all ages &lt; 20)</a:t>
            </a:r>
          </a:p>
          <a:p>
            <a:pPr marL="1028700" lvl="1" indent="-571500">
              <a:spcAft>
                <a:spcPts val="2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Instead </a:t>
            </a:r>
            <a:r>
              <a:rPr lang="en-US" sz="32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save the analyses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Save the master file on </a:t>
            </a:r>
            <a:r>
              <a:rPr lang="en-US" sz="36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multiple devices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(flash drive, cloud, computer)</a:t>
            </a:r>
          </a:p>
        </p:txBody>
      </p:sp>
      <p:sp>
        <p:nvSpPr>
          <p:cNvPr id="4" name="Rectangle 3"/>
          <p:cNvSpPr/>
          <p:nvPr/>
        </p:nvSpPr>
        <p:spPr>
          <a:xfrm>
            <a:off x="377565" y="6309054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Broman et al. (2017)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8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Good data practices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567543"/>
            <a:ext cx="10515600" cy="51108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40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Double check </a:t>
            </a:r>
            <a:r>
              <a:rPr lang="en-US" sz="40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your work </a:t>
            </a:r>
          </a:p>
          <a:p>
            <a:pPr marL="1028700" lvl="1" indent="-571500">
              <a:spcAft>
                <a:spcPts val="200"/>
              </a:spcAft>
              <a:buFont typeface="Arial" charset="0"/>
              <a:buChar char="•"/>
            </a:pPr>
            <a:r>
              <a:rPr lang="en-US" sz="28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Re-run the same analyses after closing down the file and software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40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Keep track </a:t>
            </a:r>
            <a:r>
              <a:rPr lang="en-US" sz="40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of all your data and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7565" y="6309054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Broman et al. (2017)</a:t>
            </a:r>
          </a:p>
        </p:txBody>
      </p:sp>
    </p:spTree>
    <p:extLst>
      <p:ext uri="{BB962C8B-B14F-4D97-AF65-F5344CB8AC3E}">
        <p14:creationId xmlns:p14="http://schemas.microsoft.com/office/powerpoint/2010/main" val="86691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184" y="1943100"/>
            <a:ext cx="11168743" cy="2425474"/>
          </a:xfrm>
        </p:spPr>
        <p:txBody>
          <a:bodyPr>
            <a:noAutofit/>
          </a:bodyPr>
          <a:lstStyle/>
          <a:p>
            <a:pPr algn="ctr"/>
            <a:r>
              <a:rPr lang="en-US" sz="96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Break Time</a:t>
            </a:r>
            <a:endParaRPr lang="en-US" sz="96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47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Assignments require your own data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714500"/>
            <a:ext cx="10515600" cy="50128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You can use any data that you’d like, if:</a:t>
            </a:r>
            <a:endParaRPr lang="en-US" sz="48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both </a:t>
            </a:r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continuous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and </a:t>
            </a:r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categorical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variables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at least </a:t>
            </a:r>
            <a:r>
              <a:rPr lang="en-US" sz="36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20 participants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is available for you to use in class (</a:t>
            </a: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de-identified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11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Assignments require your own data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714500"/>
            <a:ext cx="10515600" cy="50128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You can use any data that you’d like, if:</a:t>
            </a:r>
            <a:endParaRPr lang="en-US" sz="48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both </a:t>
            </a:r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continuous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and </a:t>
            </a:r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categorical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variables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at least </a:t>
            </a:r>
            <a:r>
              <a:rPr lang="en-US" sz="36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20 participants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is available for you to use in class (</a:t>
            </a: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de-identified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4" name="Rectangle 3"/>
          <p:cNvSpPr/>
          <p:nvPr/>
        </p:nvSpPr>
        <p:spPr>
          <a:xfrm>
            <a:off x="462642" y="1698171"/>
            <a:ext cx="9089571" cy="193899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Continuous is where the values of the variable can be a wide, continuous range</a:t>
            </a:r>
            <a:endParaRPr lang="en-US" sz="4000" dirty="0">
              <a:solidFill>
                <a:schemeClr val="accent6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5470071" y="3277987"/>
            <a:ext cx="457200" cy="485749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5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Assignments require your own data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714500"/>
            <a:ext cx="10515600" cy="50128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You can use any data that you’d like, if:</a:t>
            </a:r>
            <a:endParaRPr lang="en-US" sz="48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both </a:t>
            </a:r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continuous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and </a:t>
            </a:r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categorical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variables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has at least </a:t>
            </a:r>
            <a:r>
              <a:rPr lang="en-US" sz="36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20 participants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It is available for you to use in class (</a:t>
            </a: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de-identified</a:t>
            </a: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4" name="Rectangle 3"/>
          <p:cNvSpPr/>
          <p:nvPr/>
        </p:nvSpPr>
        <p:spPr>
          <a:xfrm>
            <a:off x="2667000" y="1698171"/>
            <a:ext cx="9089571" cy="193899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r"/>
            <a:r>
              <a:rPr lang="en-US" sz="40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Categorical is where the values of the variable can only be a few, predefined values</a:t>
            </a:r>
            <a:endParaRPr lang="en-US" sz="4000" dirty="0">
              <a:solidFill>
                <a:schemeClr val="accent2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9927771" y="3517753"/>
            <a:ext cx="27215" cy="27147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8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632"/>
          </a:xfrm>
        </p:spPr>
        <p:txBody>
          <a:bodyPr/>
          <a:lstStyle/>
          <a:p>
            <a:pPr>
              <a:spcAft>
                <a:spcPts val="300"/>
              </a:spcAft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Create a survey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975758"/>
            <a:ext cx="10515600" cy="34126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Use a </a:t>
            </a:r>
            <a:r>
              <a:rPr lang="en-US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survey</a:t>
            </a:r>
            <a:r>
              <a:rPr lang="en-US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to collect data that you can use for this class</a:t>
            </a:r>
          </a:p>
          <a:p>
            <a:endParaRPr lang="en-US" sz="1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685800" indent="-685800">
              <a:buFont typeface="Arial" charset="0"/>
              <a:buChar char="•"/>
            </a:pPr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Needs to meet the requirements of the data</a:t>
            </a:r>
            <a:endParaRPr lang="en-US" sz="3600" b="1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19849" y="5660963"/>
            <a:ext cx="25523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Example</a:t>
            </a:r>
            <a:endParaRPr lang="en-US" sz="4800">
              <a:solidFill>
                <a:schemeClr val="accent3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88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8214" y="2754477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Questions?</a:t>
            </a:r>
            <a:endParaRPr lang="en-US" sz="8800" dirty="0">
              <a:solidFill>
                <a:schemeClr val="accent3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3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Data, Data, Data, Data, Data, ...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84570" y="3064476"/>
            <a:ext cx="48228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6"/>
                </a:solidFill>
                <a:hlinkClick r:id="rId2"/>
              </a:rPr>
              <a:t>Tesla Autopilot</a:t>
            </a:r>
            <a:endParaRPr lang="en-US" sz="6000" dirty="0">
              <a:solidFill>
                <a:schemeClr val="accent6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1499" y="354177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Next week:</a:t>
            </a:r>
            <a:endParaRPr lang="en-US" sz="8800" dirty="0">
              <a:solidFill>
                <a:schemeClr val="tx2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65411" y="2404885"/>
            <a:ext cx="1082584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Working with Data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Overview of Statistics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Intro to Statistical Terminology</a:t>
            </a:r>
            <a:endParaRPr lang="en-US" sz="4800" dirty="0" smtClean="0">
              <a:solidFill>
                <a:schemeClr val="accent3"/>
              </a:solidFill>
            </a:endParaRPr>
          </a:p>
          <a:p>
            <a:pPr marL="914400" indent="-914400">
              <a:buFont typeface="+mj-lt"/>
              <a:buAutoNum type="arabicPeriod"/>
            </a:pPr>
            <a:r>
              <a:rPr lang="en-US" sz="48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Intro to </a:t>
            </a:r>
            <a:r>
              <a:rPr lang="en-US" sz="4800" b="1" dirty="0" err="1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Jamovi</a:t>
            </a:r>
            <a:endParaRPr lang="en-US" sz="4800" b="1" dirty="0" smtClean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Data, Data, Data, Data, Data, ...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061" y="1496553"/>
            <a:ext cx="9323878" cy="524934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2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Data, Data, Data, Data, Data, ...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57261" y="3150972"/>
            <a:ext cx="78774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smtClean="0">
                <a:hlinkClick r:id=""/>
              </a:rPr>
              <a:t>Health Care Policy and Cost</a:t>
            </a:r>
            <a:endParaRPr lang="en-US" sz="5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 are/is Cool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38200" y="2352071"/>
            <a:ext cx="10515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0" i="0" dirty="0" smtClean="0">
                <a:solidFill>
                  <a:schemeClr val="tx2"/>
                </a:solidFill>
                <a:effectLst/>
                <a:latin typeface="Consolas" charset="0"/>
                <a:ea typeface="Consolas" charset="0"/>
                <a:cs typeface="Consolas" charset="0"/>
              </a:rPr>
              <a:t>“In God we trust. All others must bring data.”</a:t>
            </a:r>
            <a:r>
              <a:rPr lang="en-US" sz="2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algn="ctr"/>
            <a:r>
              <a:rPr lang="en-US" sz="1600" b="0" i="0" u="none" strike="noStrike" dirty="0" smtClean="0">
                <a:solidFill>
                  <a:schemeClr val="tx2"/>
                </a:solidFill>
                <a:effectLst/>
                <a:latin typeface="Consolas" charset="0"/>
                <a:ea typeface="Consolas" charset="0"/>
                <a:cs typeface="Consolas" charset="0"/>
                <a:hlinkClick r:id="rId2"/>
              </a:rPr>
              <a:t>W. Edwards Deming</a:t>
            </a:r>
            <a:endParaRPr lang="en-US" sz="16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38200" y="3703078"/>
            <a:ext cx="10515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“It is a capital mistake to theorize before one has data</a:t>
            </a:r>
            <a:r>
              <a:rPr lang="en-US" sz="2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.”</a:t>
            </a:r>
          </a:p>
          <a:p>
            <a:pPr algn="ctr"/>
            <a:r>
              <a:rPr lang="en-US" sz="16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3"/>
              </a:rPr>
              <a:t>Sherlock </a:t>
            </a:r>
            <a:r>
              <a:rPr lang="en-US" sz="16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3"/>
              </a:rPr>
              <a:t>Holmes</a:t>
            </a:r>
            <a:r>
              <a:rPr lang="en-US" sz="16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, “A Study in Scarlett” (Arthur Conan Doyle).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5054085"/>
            <a:ext cx="105156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“You can have data without information, but you cannot have information without data</a:t>
            </a:r>
            <a:r>
              <a:rPr lang="en-US" sz="2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.”</a:t>
            </a:r>
          </a:p>
          <a:p>
            <a:pPr algn="ctr"/>
            <a:r>
              <a:rPr lang="en-US" sz="16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4"/>
              </a:rPr>
              <a:t>Daniel </a:t>
            </a:r>
            <a:r>
              <a:rPr lang="en-US" sz="16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4"/>
              </a:rPr>
              <a:t>Keys Moran</a:t>
            </a:r>
            <a:endParaRPr lang="en-US" sz="11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260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Purpose of this course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3937829"/>
            <a:ext cx="4833551" cy="2089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200"/>
              </a:spcAft>
            </a:pPr>
            <a:r>
              <a:rPr lang="en-US" sz="40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Prepare you for:</a:t>
            </a:r>
          </a:p>
          <a:p>
            <a:pPr marL="514350" indent="-514350">
              <a:spcAft>
                <a:spcPts val="200"/>
              </a:spcAft>
              <a:buFont typeface="+mj-lt"/>
              <a:buAutoNum type="arabicPeriod"/>
            </a:pPr>
            <a:r>
              <a:rPr lang="en-US" sz="40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Your</a:t>
            </a:r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4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thesis</a:t>
            </a:r>
          </a:p>
          <a:p>
            <a:pPr marL="514350" indent="-514350">
              <a:spcAft>
                <a:spcPts val="200"/>
              </a:spcAft>
              <a:buFont typeface="+mj-lt"/>
              <a:buAutoNum type="arabicPeriod"/>
            </a:pPr>
            <a:r>
              <a:rPr lang="en-US" sz="40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Your</a:t>
            </a:r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40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career</a:t>
            </a:r>
            <a:endParaRPr lang="en-US" sz="4000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753" y="812800"/>
            <a:ext cx="3860721" cy="5029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 trans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5817" y="3363970"/>
            <a:ext cx="4316004" cy="323747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6" name="Rectangle 5"/>
          <p:cNvSpPr/>
          <p:nvPr/>
        </p:nvSpPr>
        <p:spPr>
          <a:xfrm>
            <a:off x="838200" y="1985971"/>
            <a:ext cx="1085227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Develop quantitative </a:t>
            </a:r>
            <a:r>
              <a:rPr lang="en-US" sz="440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understanding and skills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0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What is expected of you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90687"/>
            <a:ext cx="10515600" cy="48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Attend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and </a:t>
            </a:r>
            <a:r>
              <a:rPr lang="en-US" sz="36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participate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in class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Prepare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for class (readings before class)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Professional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correspondence with colleagues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Use </a:t>
            </a:r>
            <a:r>
              <a:rPr lang="en-US" sz="36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assignments to learn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Ask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questions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Communicate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with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0754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1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823</Words>
  <Application>Microsoft Macintosh PowerPoint</Application>
  <PresentationFormat>Widescreen</PresentationFormat>
  <Paragraphs>171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Calibri</vt:lpstr>
      <vt:lpstr>Calibri Light</vt:lpstr>
      <vt:lpstr>Consolas</vt:lpstr>
      <vt:lpstr>Mangal</vt:lpstr>
      <vt:lpstr>Arial</vt:lpstr>
      <vt:lpstr>Office Theme</vt:lpstr>
      <vt:lpstr>Applied Statistical Analysis</vt:lpstr>
      <vt:lpstr>Welcome</vt:lpstr>
      <vt:lpstr>Data, Data, Data, Data, Data, ...</vt:lpstr>
      <vt:lpstr>Data, Data, Data, Data, Data, ...</vt:lpstr>
      <vt:lpstr>Data, Data, Data, Data, Data, ...</vt:lpstr>
      <vt:lpstr>Data are/is Cool</vt:lpstr>
      <vt:lpstr>Purpose of this course</vt:lpstr>
      <vt:lpstr>What is expected of you</vt:lpstr>
      <vt:lpstr>Grading</vt:lpstr>
      <vt:lpstr>Grading</vt:lpstr>
      <vt:lpstr>Grading</vt:lpstr>
      <vt:lpstr>Grading</vt:lpstr>
      <vt:lpstr>Jamovi</vt:lpstr>
      <vt:lpstr>Jamovi</vt:lpstr>
      <vt:lpstr>Grading</vt:lpstr>
      <vt:lpstr>Schedule</vt:lpstr>
      <vt:lpstr>Schedule</vt:lpstr>
      <vt:lpstr>Break Time</vt:lpstr>
      <vt:lpstr>Tell us about yourself</vt:lpstr>
      <vt:lpstr>Tell us about yourself</vt:lpstr>
      <vt:lpstr>Data and spreadsheets</vt:lpstr>
      <vt:lpstr>Good data practices</vt:lpstr>
      <vt:lpstr>Good data practices</vt:lpstr>
      <vt:lpstr>Break Time</vt:lpstr>
      <vt:lpstr>Assignments require your own data</vt:lpstr>
      <vt:lpstr>Assignments require your own data</vt:lpstr>
      <vt:lpstr>Assignments require your own data</vt:lpstr>
      <vt:lpstr>Create a survey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Statistical Analysis</dc:title>
  <dc:creator>Tyson Barrett</dc:creator>
  <cp:lastModifiedBy>Tyson Barrett</cp:lastModifiedBy>
  <cp:revision>47</cp:revision>
  <dcterms:created xsi:type="dcterms:W3CDTF">2017-12-29T23:46:42Z</dcterms:created>
  <dcterms:modified xsi:type="dcterms:W3CDTF">2018-01-08T23:30:58Z</dcterms:modified>
</cp:coreProperties>
</file>

<file path=docProps/thumbnail.jpeg>
</file>